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4" r:id="rId4"/>
    <p:sldId id="272" r:id="rId5"/>
    <p:sldId id="273" r:id="rId6"/>
    <p:sldId id="274" r:id="rId7"/>
    <p:sldId id="283" r:id="rId8"/>
    <p:sldId id="285" r:id="rId9"/>
    <p:sldId id="287" r:id="rId10"/>
    <p:sldId id="269" r:id="rId11"/>
    <p:sldId id="281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E48"/>
    <a:srgbClr val="948A54"/>
    <a:srgbClr val="F10538"/>
    <a:srgbClr val="463B26"/>
    <a:srgbClr val="C0A500"/>
    <a:srgbClr val="826E48"/>
    <a:srgbClr val="3682C4"/>
    <a:srgbClr val="7E8074"/>
    <a:srgbClr val="BDC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77" d="100"/>
          <a:sy n="77" d="100"/>
        </p:scale>
        <p:origin x="-1884" y="-738"/>
      </p:cViewPr>
      <p:guideLst>
        <p:guide orient="horz"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8169B7C-4829-454F-B6FC-D959F42475A7}" type="datetimeFigureOut">
              <a:rPr lang="fr-FR"/>
              <a:pPr>
                <a:defRPr/>
              </a:pPr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FCE8CF9-0626-4DF0-95EE-6E8BDD33DF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61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7F2277B-0852-41D5-B612-F7D90875D184}" type="datetimeFigureOut">
              <a:rPr lang="fr-FR"/>
              <a:pPr>
                <a:defRPr/>
              </a:pPr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0D36727-F1C8-407E-B46E-286F3C8359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4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43FEA96-4B52-4AD2-B577-B3F25197DF41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smtClean="0">
                <a:ea typeface="Calibri" pitchFamily="34" charset="0"/>
                <a:cs typeface="Calibri" pitchFamily="34" charset="0"/>
              </a:rPr>
              <a:t>Partners of the project </a:t>
            </a:r>
            <a:r>
              <a:rPr lang="fr-FR" smtClean="0">
                <a:ea typeface="Calibri" pitchFamily="34" charset="0"/>
                <a:cs typeface="Calibri" pitchFamily="34" charset="0"/>
              </a:rPr>
              <a:t> are structures with solid experience in the fields of civil protection &amp; marine pollution</a:t>
            </a:r>
          </a:p>
          <a:p>
            <a:pPr eaLnBrk="1" hangingPunct="1"/>
            <a:r>
              <a:rPr lang="fr-FR" b="1" smtClean="0">
                <a:ea typeface="Calibri" pitchFamily="34" charset="0"/>
                <a:cs typeface="Calibri" pitchFamily="34" charset="0"/>
              </a:rPr>
              <a:t>Beneficiaries of the project </a:t>
            </a:r>
            <a:r>
              <a:rPr lang="fr-FR" smtClean="0">
                <a:ea typeface="Calibri" pitchFamily="34" charset="0"/>
                <a:cs typeface="Calibri" pitchFamily="34" charset="0"/>
              </a:rPr>
              <a:t> are operators (professionals or volunteers)</a:t>
            </a:r>
            <a:endParaRPr lang="en-US" smtClean="0"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en-US" smtClean="0"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C725CE4-CD9E-4E66-AFB9-B6DAA5267271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FEB04F1-4741-45B0-BE40-9EFE919A6D66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6"/>
          <p:cNvSpPr txBox="1">
            <a:spLocks noChangeArrowheads="1"/>
          </p:cNvSpPr>
          <p:nvPr userDrawn="1"/>
        </p:nvSpPr>
        <p:spPr bwMode="auto">
          <a:xfrm>
            <a:off x="5076825" y="4581525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BBA0-A3E0-4A6F-B6EF-7256CED9CCA6}" type="datetimeFigureOut">
              <a:rPr lang="fr-FR"/>
              <a:pPr>
                <a:defRPr/>
              </a:pPr>
              <a:t>12/01/2015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61AE-FE2B-463C-98E4-8C16118C6B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6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6494-B828-479F-BFE4-90DF60FB60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76D8-B8A4-42FE-9369-E69C2EBBA2C2}" type="datetimeFigureOut">
              <a:rPr lang="fr-FR"/>
              <a:pPr>
                <a:defRPr/>
              </a:pPr>
              <a:t>12/01/2015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54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27BE-D023-44CD-97D7-43A63E59D0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100C-BD71-4289-B015-6AE95F82BA7E}" type="datetimeFigureOut">
              <a:rPr lang="fr-FR"/>
              <a:pPr>
                <a:defRPr/>
              </a:pPr>
              <a:t>12/01/2015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27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February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POSOW - Kick-Off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B338-DFDB-46FB-9C23-30BCDD6812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POSOW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2D672-A51B-4968-8B11-B0DD15586D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006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E0CB9-A00F-4245-A9BF-00156F1BF83E}" type="datetimeFigureOut">
              <a:rPr lang="fr-FR"/>
              <a:pPr>
                <a:defRPr/>
              </a:pPr>
              <a:t>12/01/2015</a:t>
            </a:fld>
            <a:endParaRPr lang="fr-FR"/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725" y="1916113"/>
            <a:ext cx="7629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  <a:r>
              <a:rPr lang="fr-FR" smtClean="0"/>
              <a:t/>
            </a:r>
            <a:br>
              <a:rPr lang="fr-FR" smtClean="0"/>
            </a:br>
            <a:endParaRPr lang="fr-FR" smtClean="0"/>
          </a:p>
        </p:txBody>
      </p:sp>
      <p:pic>
        <p:nvPicPr>
          <p:cNvPr id="103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597525"/>
            <a:ext cx="2460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175"/>
            <a:ext cx="32654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036" name="Picture 14" descr="rempec_web_or_word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62" y="5666281"/>
            <a:ext cx="469334" cy="4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7"/>
          <p:cNvSpPr>
            <a:spLocks noChangeArrowheads="1"/>
          </p:cNvSpPr>
          <p:nvPr/>
        </p:nvSpPr>
        <p:spPr bwMode="auto">
          <a:xfrm>
            <a:off x="738188" y="6414184"/>
            <a:ext cx="6137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 dirty="0" smtClean="0">
                <a:solidFill>
                  <a:srgbClr val="826C45"/>
                </a:solidFill>
                <a:latin typeface="Helvetica" pitchFamily="34" charset="0"/>
              </a:rPr>
              <a:t>POSOW 2 is </a:t>
            </a:r>
            <a:r>
              <a:rPr lang="en-US" sz="900" dirty="0">
                <a:solidFill>
                  <a:srgbClr val="826C45"/>
                </a:solidFill>
                <a:latin typeface="Helvetica" pitchFamily="34" charset="0"/>
              </a:rPr>
              <a:t>a project co-financed by EU under the Civil Protection Financial Instrument developed in cooperation with ISPRA, </a:t>
            </a:r>
            <a:r>
              <a:rPr lang="en-US" sz="900" dirty="0" smtClean="0">
                <a:solidFill>
                  <a:srgbClr val="826C45"/>
                </a:solidFill>
                <a:latin typeface="Helvetica" pitchFamily="34" charset="0"/>
              </a:rPr>
              <a:t>FEPORTS, REMPEC, AASTMT and DG-MARINWA </a:t>
            </a:r>
            <a:r>
              <a:rPr lang="en-US" sz="900" dirty="0">
                <a:solidFill>
                  <a:srgbClr val="826C45"/>
                </a:solidFill>
                <a:latin typeface="Helvetica" pitchFamily="34" charset="0"/>
              </a:rPr>
              <a:t>and coordinated by </a:t>
            </a:r>
            <a:r>
              <a:rPr lang="en-US" sz="900" dirty="0" smtClean="0">
                <a:solidFill>
                  <a:srgbClr val="826C45"/>
                </a:solidFill>
                <a:latin typeface="Helvetica" pitchFamily="34" charset="0"/>
              </a:rPr>
              <a:t>CEDRE</a:t>
            </a:r>
            <a:endParaRPr lang="fr-FR" sz="600" dirty="0">
              <a:latin typeface="Arial" charset="0"/>
            </a:endParaRPr>
          </a:p>
          <a:p>
            <a:pPr eaLnBrk="0" hangingPunct="0"/>
            <a:endParaRPr lang="fr-FR" dirty="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14" y="5666281"/>
            <a:ext cx="443046" cy="427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81" y="5661248"/>
            <a:ext cx="634079" cy="4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59" y="5665452"/>
            <a:ext cx="604693" cy="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42" y="5674568"/>
            <a:ext cx="895830" cy="4270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90" y="5661384"/>
            <a:ext cx="578642" cy="431912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012159" y="5662409"/>
            <a:ext cx="1901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/>
              <a:t>DG-MARINWA, </a:t>
            </a:r>
            <a:r>
              <a:rPr lang="fr-FR" sz="1100" dirty="0" err="1" smtClean="0"/>
              <a:t>Turkey</a:t>
            </a:r>
            <a:endParaRPr lang="fr-FR" sz="1100" dirty="0" smtClean="0"/>
          </a:p>
          <a:p>
            <a:r>
              <a:rPr lang="fr-FR" sz="1100" dirty="0" smtClean="0"/>
              <a:t>(</a:t>
            </a:r>
            <a:r>
              <a:rPr lang="fr-FR" sz="1100" dirty="0" err="1" smtClean="0"/>
              <a:t>Ministry</a:t>
            </a:r>
            <a:r>
              <a:rPr lang="fr-FR" sz="1100" dirty="0" smtClean="0"/>
              <a:t> of Transport)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836E48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836E48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836E48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836E48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Level 1 (32 pt) – Highlighted text</a:t>
            </a:r>
          </a:p>
          <a:p>
            <a:pPr lvl="1"/>
            <a:r>
              <a:rPr lang="fr-FR" smtClean="0"/>
              <a:t>Level 2 (28 pt)</a:t>
            </a:r>
          </a:p>
          <a:p>
            <a:pPr lvl="2"/>
            <a:r>
              <a:rPr lang="fr-FR" smtClean="0"/>
              <a:t>Level 3 (24 pt)</a:t>
            </a:r>
          </a:p>
          <a:p>
            <a:pPr lvl="3"/>
            <a:r>
              <a:rPr lang="fr-FR" smtClean="0"/>
              <a:t>Level 4 (20 pt)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98538-B0B4-4DF9-B098-F2462982A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5FBB6-4738-4C27-AFB7-D667FCB253D3}" type="datetimeFigureOut">
              <a:rPr lang="fr-FR"/>
              <a:pPr>
                <a:defRPr/>
              </a:pPr>
              <a:t>12/01/2015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1065213"/>
            <a:ext cx="755650" cy="58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DA0F"/>
              </a:solidFill>
            </a:endParaRPr>
          </a:p>
        </p:txBody>
      </p:sp>
      <p:pic>
        <p:nvPicPr>
          <p:cNvPr id="205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74136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597525"/>
            <a:ext cx="2460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36E48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36E48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36E48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36E48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836E48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36E48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36E48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36E48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36E48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ow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posow.org/partners/rempec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posow.org/partners/ispra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 txBox="1">
            <a:spLocks/>
          </p:cNvSpPr>
          <p:nvPr/>
        </p:nvSpPr>
        <p:spPr bwMode="auto">
          <a:xfrm>
            <a:off x="107504" y="2060575"/>
            <a:ext cx="8784976" cy="33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2"/>
                </a:solidFill>
                <a:latin typeface="Arial Narrow" pitchFamily="34" charset="0"/>
              </a:rPr>
              <a:t>“Project for Preparedness for Oil-polluted Shoreline Clean-Up and Oiled Wildlife interventions 2 – POSOW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34" charset="0"/>
              </a:rPr>
              <a:t>2”</a:t>
            </a:r>
          </a:p>
          <a:p>
            <a:pPr algn="ctr" eaLnBrk="1" hangingPunct="1"/>
            <a:endParaRPr lang="en-GB" sz="3600" dirty="0">
              <a:solidFill>
                <a:schemeClr val="accent2"/>
              </a:solidFill>
              <a:latin typeface="Arial Narrow" pitchFamily="34" charset="0"/>
            </a:endParaRPr>
          </a:p>
          <a:p>
            <a:pPr algn="ctr" eaLnBrk="1" hangingPunct="1"/>
            <a:r>
              <a:rPr lang="en-GB" sz="3200" dirty="0" smtClean="0">
                <a:solidFill>
                  <a:schemeClr val="accent2"/>
                </a:solidFill>
                <a:latin typeface="Arial Narrow" pitchFamily="34" charset="0"/>
              </a:rPr>
              <a:t>A preparedness </a:t>
            </a:r>
            <a:r>
              <a:rPr lang="en-GB" sz="3200" dirty="0" smtClean="0">
                <a:solidFill>
                  <a:schemeClr val="accent2"/>
                </a:solidFill>
                <a:latin typeface="Arial Narrow" pitchFamily="34" charset="0"/>
              </a:rPr>
              <a:t>Project </a:t>
            </a:r>
            <a:r>
              <a:rPr lang="en-GB" sz="3200" dirty="0" smtClean="0">
                <a:solidFill>
                  <a:schemeClr val="accent2"/>
                </a:solidFill>
                <a:latin typeface="Arial Narrow" pitchFamily="34" charset="0"/>
              </a:rPr>
              <a:t>for European / Mediterranean Civil Protection.</a:t>
            </a:r>
          </a:p>
          <a:p>
            <a:pPr eaLnBrk="1" hangingPunct="1"/>
            <a:endParaRPr lang="en-GB" sz="3600" dirty="0" smtClean="0">
              <a:latin typeface="Arial Narrow" pitchFamily="34" charset="0"/>
            </a:endParaRPr>
          </a:p>
          <a:p>
            <a:pPr eaLnBrk="1" hangingPunct="1"/>
            <a:endParaRPr lang="en-GB" sz="2400" dirty="0" smtClean="0">
              <a:latin typeface="Arial Narrow" pitchFamily="34" charset="0"/>
            </a:endParaRPr>
          </a:p>
          <a:p>
            <a:pPr eaLnBrk="1" hangingPunct="1"/>
            <a:endParaRPr lang="en-GB" sz="3600" dirty="0" smtClean="0">
              <a:latin typeface="Arial Narrow" pitchFamily="34" charset="0"/>
            </a:endParaRPr>
          </a:p>
          <a:p>
            <a:pPr eaLnBrk="1" hangingPunct="1"/>
            <a:endParaRPr lang="en-GB" sz="4400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071688" y="1619250"/>
            <a:ext cx="516731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More Information on</a:t>
            </a:r>
          </a:p>
          <a:p>
            <a:pPr algn="ctr" eaLnBrk="1" hangingPunct="1">
              <a:defRPr/>
            </a:pPr>
            <a:endParaRPr lang="fr-FR" sz="3200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fr-FR" sz="3200" dirty="0" smtClean="0">
                <a:latin typeface="Arial Narrow" pitchFamily="34" charset="0"/>
                <a:cs typeface="Calibri" pitchFamily="34" charset="0"/>
                <a:hlinkClick r:id="rId3"/>
              </a:rPr>
              <a:t>www.posow.org</a:t>
            </a:r>
            <a:endParaRPr lang="fr-FR" sz="3200" dirty="0" smtClean="0">
              <a:latin typeface="Arial Narrow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56" y="3968750"/>
            <a:ext cx="3147376" cy="205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187450" y="-99392"/>
            <a:ext cx="7499350" cy="1143000"/>
          </a:xfrm>
        </p:spPr>
        <p:txBody>
          <a:bodyPr/>
          <a:lstStyle/>
          <a:p>
            <a:r>
              <a:rPr lang="fr-FR" dirty="0" smtClean="0"/>
              <a:t>Key points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755650" y="1071564"/>
            <a:ext cx="5616575" cy="4723160"/>
          </a:xfrm>
        </p:spPr>
        <p:txBody>
          <a:bodyPr/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rgbClr val="826E48"/>
                </a:solidFill>
              </a:rPr>
              <a:t>Continuation </a:t>
            </a:r>
            <a:r>
              <a:rPr lang="en-GB" sz="2000" b="1" dirty="0" smtClean="0">
                <a:solidFill>
                  <a:srgbClr val="826E48"/>
                </a:solidFill>
              </a:rPr>
              <a:t>of POSOW 1 (2012-2013)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solidFill>
                  <a:srgbClr val="826E48"/>
                </a:solidFill>
              </a:rPr>
              <a:t>24 </a:t>
            </a:r>
            <a:r>
              <a:rPr lang="en-GB" sz="2000" b="1" dirty="0" smtClean="0">
                <a:solidFill>
                  <a:srgbClr val="826E48"/>
                </a:solidFill>
              </a:rPr>
              <a:t>months’ </a:t>
            </a:r>
            <a:r>
              <a:rPr lang="en-GB" sz="2000" dirty="0" smtClean="0">
                <a:solidFill>
                  <a:srgbClr val="826E48"/>
                </a:solidFill>
              </a:rPr>
              <a:t>duration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solidFill>
                  <a:srgbClr val="826E48"/>
                </a:solidFill>
              </a:rPr>
              <a:t>5</a:t>
            </a:r>
            <a:r>
              <a:rPr lang="en-GB" sz="2000" dirty="0" smtClean="0">
                <a:solidFill>
                  <a:srgbClr val="826E48"/>
                </a:solidFill>
              </a:rPr>
              <a:t> partners 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826E48"/>
                </a:solidFill>
              </a:rPr>
              <a:t>Target: </a:t>
            </a:r>
            <a:r>
              <a:rPr lang="en-GB" sz="2000" b="1" dirty="0" smtClean="0">
                <a:solidFill>
                  <a:srgbClr val="826E48"/>
                </a:solidFill>
              </a:rPr>
              <a:t>National </a:t>
            </a:r>
            <a:r>
              <a:rPr lang="en-GB" sz="2000" dirty="0" smtClean="0">
                <a:solidFill>
                  <a:srgbClr val="826E48"/>
                </a:solidFill>
              </a:rPr>
              <a:t>and </a:t>
            </a:r>
            <a:r>
              <a:rPr lang="en-GB" sz="2000" b="1" dirty="0" smtClean="0">
                <a:solidFill>
                  <a:srgbClr val="826E48"/>
                </a:solidFill>
              </a:rPr>
              <a:t>local authorities </a:t>
            </a:r>
            <a:r>
              <a:rPr lang="en-GB" sz="2000" dirty="0" smtClean="0">
                <a:solidFill>
                  <a:srgbClr val="826E48"/>
                </a:solidFill>
              </a:rPr>
              <a:t>&amp;</a:t>
            </a:r>
            <a:r>
              <a:rPr lang="en-GB" sz="2000" b="1" dirty="0" smtClean="0">
                <a:solidFill>
                  <a:srgbClr val="826E48"/>
                </a:solidFill>
              </a:rPr>
              <a:t> NGOs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826E48"/>
                </a:solidFill>
              </a:rPr>
              <a:t>Total budget : </a:t>
            </a:r>
            <a:r>
              <a:rPr lang="en-GB" sz="2000" b="1" dirty="0" smtClean="0">
                <a:solidFill>
                  <a:srgbClr val="826E48"/>
                </a:solidFill>
              </a:rPr>
              <a:t>602,717 €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826E48"/>
                </a:solidFill>
              </a:rPr>
              <a:t>EC Contribution (70,96%): </a:t>
            </a:r>
            <a:r>
              <a:rPr lang="en-GB" sz="2000" b="1" dirty="0" smtClean="0">
                <a:solidFill>
                  <a:srgbClr val="826E48"/>
                </a:solidFill>
              </a:rPr>
              <a:t>427,658 €</a:t>
            </a:r>
          </a:p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solidFill>
                  <a:srgbClr val="826E48"/>
                </a:solidFill>
              </a:rPr>
              <a:t>7 </a:t>
            </a:r>
            <a:r>
              <a:rPr lang="en-GB" sz="2000" dirty="0" smtClean="0">
                <a:solidFill>
                  <a:srgbClr val="826E48"/>
                </a:solidFill>
              </a:rPr>
              <a:t>Southern Mediterranean countries</a:t>
            </a:r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  <p:pic>
        <p:nvPicPr>
          <p:cNvPr id="81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43000"/>
            <a:ext cx="17335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7335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544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71563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14619"/>
            <a:ext cx="3672408" cy="259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087563" y="238125"/>
            <a:ext cx="502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4000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Partners &amp; beneficiaries</a:t>
            </a:r>
            <a:endParaRPr lang="en-GB" sz="4000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9219" name="Organization Chart 16"/>
          <p:cNvGrpSpPr>
            <a:grpSpLocks/>
          </p:cNvGrpSpPr>
          <p:nvPr/>
        </p:nvGrpSpPr>
        <p:grpSpPr bwMode="auto">
          <a:xfrm>
            <a:off x="2051720" y="981075"/>
            <a:ext cx="5375364" cy="2449513"/>
            <a:chOff x="1152" y="1296"/>
            <a:chExt cx="3656" cy="720"/>
          </a:xfrm>
        </p:grpSpPr>
        <p:cxnSp>
          <p:nvCxnSpPr>
            <p:cNvPr id="9236" name="_s19460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3891" y="1243"/>
              <a:ext cx="38" cy="932"/>
            </a:xfrm>
            <a:prstGeom prst="bentConnector2">
              <a:avLst/>
            </a:prstGeom>
            <a:noFill/>
            <a:ln w="28575">
              <a:solidFill>
                <a:srgbClr val="826E4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_s19461"/>
            <p:cNvCxnSpPr>
              <a:cxnSpLocks noChangeShapeType="1"/>
              <a:stCxn id="11" idx="0"/>
            </p:cNvCxnSpPr>
            <p:nvPr/>
          </p:nvCxnSpPr>
          <p:spPr bwMode="auto">
            <a:xfrm rot="16200000" flipV="1">
              <a:off x="3252" y="1535"/>
              <a:ext cx="38" cy="347"/>
            </a:xfrm>
            <a:prstGeom prst="bentConnector2">
              <a:avLst/>
            </a:prstGeom>
            <a:noFill/>
            <a:ln w="28575">
              <a:solidFill>
                <a:srgbClr val="826E4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_s19462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 flipV="1">
              <a:off x="2734" y="1366"/>
              <a:ext cx="144" cy="581"/>
            </a:xfrm>
            <a:prstGeom prst="bentConnector3">
              <a:avLst>
                <a:gd name="adj1" fmla="val 28254"/>
              </a:avLst>
            </a:prstGeom>
            <a:noFill/>
            <a:ln w="28575">
              <a:solidFill>
                <a:srgbClr val="826E4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_s19463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2031" y="1243"/>
              <a:ext cx="38" cy="932"/>
            </a:xfrm>
            <a:prstGeom prst="bentConnector2">
              <a:avLst/>
            </a:prstGeom>
            <a:noFill/>
            <a:ln w="28575">
              <a:solidFill>
                <a:srgbClr val="826E4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_s19464"/>
            <p:cNvSpPr>
              <a:spLocks noChangeArrowheads="1"/>
            </p:cNvSpPr>
            <p:nvPr/>
          </p:nvSpPr>
          <p:spPr bwMode="auto">
            <a:xfrm>
              <a:off x="2663" y="1296"/>
              <a:ext cx="866" cy="288"/>
            </a:xfrm>
            <a:prstGeom prst="roundRect">
              <a:avLst>
                <a:gd name="adj" fmla="val 16667"/>
              </a:avLst>
            </a:prstGeom>
            <a:ln>
              <a:solidFill>
                <a:srgbClr val="826E48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" name="_s19465"/>
            <p:cNvSpPr>
              <a:spLocks noChangeArrowheads="1"/>
            </p:cNvSpPr>
            <p:nvPr/>
          </p:nvSpPr>
          <p:spPr bwMode="auto"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ln>
              <a:solidFill>
                <a:srgbClr val="826E48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0" name="_s19466"/>
            <p:cNvSpPr>
              <a:spLocks noChangeArrowheads="1"/>
            </p:cNvSpPr>
            <p:nvPr/>
          </p:nvSpPr>
          <p:spPr bwMode="auto">
            <a:xfrm>
              <a:off x="2083" y="1728"/>
              <a:ext cx="864" cy="288"/>
            </a:xfrm>
            <a:prstGeom prst="roundRect">
              <a:avLst>
                <a:gd name="adj" fmla="val 16667"/>
              </a:avLst>
            </a:prstGeom>
            <a:ln>
              <a:solidFill>
                <a:srgbClr val="826E48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1" name="_s19467"/>
            <p:cNvSpPr>
              <a:spLocks noChangeArrowheads="1"/>
            </p:cNvSpPr>
            <p:nvPr/>
          </p:nvSpPr>
          <p:spPr bwMode="auto">
            <a:xfrm>
              <a:off x="3013" y="1728"/>
              <a:ext cx="863" cy="288"/>
            </a:xfrm>
            <a:prstGeom prst="roundRect">
              <a:avLst>
                <a:gd name="adj" fmla="val 16667"/>
              </a:avLst>
            </a:prstGeom>
            <a:ln>
              <a:solidFill>
                <a:srgbClr val="826E48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2" name="_s19468"/>
            <p:cNvSpPr>
              <a:spLocks noChangeArrowheads="1"/>
            </p:cNvSpPr>
            <p:nvPr/>
          </p:nvSpPr>
          <p:spPr bwMode="auto">
            <a:xfrm>
              <a:off x="3944" y="1728"/>
              <a:ext cx="864" cy="288"/>
            </a:xfrm>
            <a:prstGeom prst="roundRect">
              <a:avLst>
                <a:gd name="adj" fmla="val 16667"/>
              </a:avLst>
            </a:prstGeom>
            <a:ln>
              <a:solidFill>
                <a:srgbClr val="826E48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6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9220" name="Picture 53" descr="rempec_web_or_wor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762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5" descr="ispr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83" y="2636837"/>
            <a:ext cx="914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4787921" y="3727807"/>
            <a:ext cx="1600200" cy="644525"/>
          </a:xfrm>
          <a:prstGeom prst="flowChartAlternateProcess">
            <a:avLst/>
          </a:prstGeom>
          <a:ln>
            <a:solidFill>
              <a:srgbClr val="826E4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6724228" y="3727806"/>
            <a:ext cx="1600200" cy="644525"/>
          </a:xfrm>
          <a:prstGeom prst="flowChartAlternateProcess">
            <a:avLst/>
          </a:prstGeom>
          <a:ln>
            <a:solidFill>
              <a:srgbClr val="826E4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2840173" y="3726577"/>
            <a:ext cx="1591445" cy="646986"/>
          </a:xfrm>
          <a:prstGeom prst="roundRect">
            <a:avLst/>
          </a:prstGeom>
          <a:ln>
            <a:solidFill>
              <a:srgbClr val="826E4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National Civil Protection</a:t>
            </a:r>
            <a:endParaRPr lang="en-US" sz="1600" b="1" dirty="0" smtClean="0">
              <a:solidFill>
                <a:srgbClr val="826E48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9228" name="Text Box 45"/>
          <p:cNvSpPr txBox="1">
            <a:spLocks noChangeArrowheads="1"/>
          </p:cNvSpPr>
          <p:nvPr/>
        </p:nvSpPr>
        <p:spPr bwMode="auto">
          <a:xfrm>
            <a:off x="4860032" y="375797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826E48"/>
                </a:solidFill>
                <a:latin typeface="Arial Narrow" pitchFamily="34" charset="0"/>
              </a:rPr>
              <a:t>Local communities</a:t>
            </a:r>
            <a:endParaRPr lang="en-GB" sz="1600" b="1" dirty="0">
              <a:solidFill>
                <a:srgbClr val="826E48"/>
              </a:solidFill>
              <a:latin typeface="Arial Narrow" pitchFamily="34" charset="0"/>
            </a:endParaRP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6953200" y="3880999"/>
            <a:ext cx="1219200" cy="3381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NGOs</a:t>
            </a:r>
          </a:p>
        </p:txBody>
      </p:sp>
      <p:sp>
        <p:nvSpPr>
          <p:cNvPr id="5137" name="Text Box 38"/>
          <p:cNvSpPr txBox="1">
            <a:spLocks noChangeArrowheads="1"/>
          </p:cNvSpPr>
          <p:nvPr/>
        </p:nvSpPr>
        <p:spPr bwMode="auto">
          <a:xfrm>
            <a:off x="755576" y="1268413"/>
            <a:ext cx="243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826E48"/>
                </a:solidFill>
                <a:latin typeface="Arial Narrow" pitchFamily="34" charset="0"/>
                <a:ea typeface="+mj-ea"/>
                <a:cs typeface="+mj-cs"/>
              </a:rPr>
              <a:t>COORDINATION</a:t>
            </a:r>
          </a:p>
        </p:txBody>
      </p:sp>
      <p:sp>
        <p:nvSpPr>
          <p:cNvPr id="5138" name="Text Box 39"/>
          <p:cNvSpPr txBox="1">
            <a:spLocks noChangeArrowheads="1"/>
          </p:cNvSpPr>
          <p:nvPr/>
        </p:nvSpPr>
        <p:spPr bwMode="auto">
          <a:xfrm>
            <a:off x="755576" y="3789040"/>
            <a:ext cx="2209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826E48"/>
                </a:solidFill>
                <a:latin typeface="Arial Narrow" pitchFamily="34" charset="0"/>
                <a:ea typeface="+mj-ea"/>
                <a:cs typeface="+mj-cs"/>
              </a:rPr>
              <a:t>BENEFICIARIES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590800" y="4581525"/>
            <a:ext cx="5943600" cy="1021556"/>
          </a:xfrm>
          <a:prstGeom prst="roundRect">
            <a:avLst/>
          </a:prstGeom>
          <a:ln>
            <a:solidFill>
              <a:srgbClr val="826E4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From: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Algeria, Egypt, Lebanon, Libya,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Morocco, Tunisia,  </a:t>
            </a:r>
            <a:r>
              <a:rPr lang="en-GB" sz="2000" b="1" dirty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Turkey </a:t>
            </a:r>
            <a:r>
              <a:rPr lang="en-GB" b="1" dirty="0" smtClean="0">
                <a:solidFill>
                  <a:srgbClr val="FF0000"/>
                </a:solidFill>
                <a:latin typeface="Arial Narrow" pitchFamily="34" charset="0"/>
                <a:cs typeface="Calibri" pitchFamily="34" charset="0"/>
              </a:rPr>
              <a:t> </a:t>
            </a:r>
            <a:endParaRPr lang="en-GB" sz="1400" b="1" dirty="0" smtClean="0">
              <a:solidFill>
                <a:srgbClr val="FF0000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781300"/>
            <a:ext cx="10985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  <a:ea typeface="+mj-ea"/>
                <a:cs typeface="+mj-cs"/>
              </a:rPr>
              <a:t>PARTNERS</a:t>
            </a:r>
            <a:endParaRPr lang="en-US" sz="1600" b="1" dirty="0">
              <a:solidFill>
                <a:srgbClr val="826E48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4868863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600" b="1" dirty="0" smtClean="0">
                <a:solidFill>
                  <a:srgbClr val="826E48"/>
                </a:solidFill>
                <a:latin typeface="Arial Narrow" pitchFamily="34" charset="0"/>
                <a:ea typeface="+mj-ea"/>
                <a:cs typeface="+mj-cs"/>
              </a:rPr>
              <a:t>VOLUNTEERS</a:t>
            </a:r>
            <a:endParaRPr lang="en-US" sz="1600" b="1" dirty="0">
              <a:solidFill>
                <a:srgbClr val="826E48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77" y="1189967"/>
            <a:ext cx="1038519" cy="4950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838"/>
            <a:ext cx="79380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1952"/>
            <a:ext cx="61138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_s19468"/>
          <p:cNvSpPr>
            <a:spLocks noChangeArrowheads="1"/>
          </p:cNvSpPr>
          <p:nvPr/>
        </p:nvSpPr>
        <p:spPr bwMode="auto">
          <a:xfrm>
            <a:off x="7524328" y="2461476"/>
            <a:ext cx="1270327" cy="979805"/>
          </a:xfrm>
          <a:prstGeom prst="roundRect">
            <a:avLst>
              <a:gd name="adj" fmla="val 16667"/>
            </a:avLst>
          </a:prstGeom>
          <a:ln>
            <a:solidFill>
              <a:srgbClr val="826E4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600" b="1">
              <a:solidFill>
                <a:schemeClr val="accent2"/>
              </a:solidFill>
            </a:endParaRPr>
          </a:p>
        </p:txBody>
      </p:sp>
      <p:cxnSp>
        <p:nvCxnSpPr>
          <p:cNvPr id="37" name="_s19460"/>
          <p:cNvCxnSpPr>
            <a:cxnSpLocks noChangeShapeType="1"/>
            <a:endCxn id="32" idx="0"/>
          </p:cNvCxnSpPr>
          <p:nvPr/>
        </p:nvCxnSpPr>
        <p:spPr bwMode="auto">
          <a:xfrm>
            <a:off x="6791922" y="2321503"/>
            <a:ext cx="1367570" cy="139973"/>
          </a:xfrm>
          <a:prstGeom prst="bentConnector2">
            <a:avLst/>
          </a:prstGeom>
          <a:noFill/>
          <a:ln w="28575">
            <a:solidFill>
              <a:srgbClr val="826E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7668344" y="2708920"/>
            <a:ext cx="94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DG-MARINWA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882552" y="238125"/>
            <a:ext cx="502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4000" dirty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rPr>
              <a:t>Objectives</a:t>
            </a:r>
            <a:endParaRPr lang="en-US" sz="4000" dirty="0">
              <a:solidFill>
                <a:schemeClr val="accent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0" y="3867382"/>
            <a:ext cx="2664296" cy="2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00946" y="2101205"/>
            <a:ext cx="267983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1.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Extension </a:t>
            </a:r>
            <a:r>
              <a:rPr lang="en-US" b="1" smtClean="0">
                <a:solidFill>
                  <a:srgbClr val="826E48"/>
                </a:solidFill>
                <a:latin typeface="Arial Narrow" pitchFamily="34" charset="0"/>
              </a:rPr>
              <a:t>and </a:t>
            </a:r>
            <a:r>
              <a:rPr lang="en-US" b="1" smtClean="0">
                <a:solidFill>
                  <a:srgbClr val="826E48"/>
                </a:solidFill>
                <a:latin typeface="Arial Narrow" pitchFamily="34" charset="0"/>
              </a:rPr>
              <a:t>dissemination </a:t>
            </a: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of POSOW 1 outputs and benefits to </a:t>
            </a:r>
            <a:r>
              <a:rPr lang="en-US" b="1" dirty="0">
                <a:solidFill>
                  <a:srgbClr val="826E48"/>
                </a:solidFill>
                <a:latin typeface="Arial Narrow" pitchFamily="34" charset="0"/>
              </a:rPr>
              <a:t>S</a:t>
            </a: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outhern Mediterranean countries</a:t>
            </a:r>
            <a:endParaRPr lang="en-US" b="1" dirty="0">
              <a:solidFill>
                <a:srgbClr val="826E48"/>
              </a:solidFill>
              <a:latin typeface="Arial Narrow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32530" y="2162180"/>
            <a:ext cx="267983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2.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Development and provision of two new Training </a:t>
            </a:r>
            <a:r>
              <a:rPr lang="en-US" b="1" dirty="0">
                <a:solidFill>
                  <a:srgbClr val="826E48"/>
                </a:solidFill>
                <a:latin typeface="Arial Narrow" pitchFamily="34" charset="0"/>
              </a:rPr>
              <a:t>M</a:t>
            </a: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aterial </a:t>
            </a:r>
            <a:r>
              <a:rPr lang="en-US" b="1" dirty="0">
                <a:solidFill>
                  <a:srgbClr val="836E48"/>
                </a:solidFill>
                <a:latin typeface="Arial Narrow" pitchFamily="34" charset="0"/>
              </a:rPr>
              <a:t>P</a:t>
            </a:r>
            <a:r>
              <a:rPr lang="en-US" b="1" dirty="0" smtClean="0">
                <a:solidFill>
                  <a:srgbClr val="826E48"/>
                </a:solidFill>
                <a:latin typeface="Arial Narrow" pitchFamily="34" charset="0"/>
              </a:rPr>
              <a:t>ackages</a:t>
            </a:r>
            <a:endParaRPr lang="en-US" b="1" dirty="0">
              <a:solidFill>
                <a:srgbClr val="826E48"/>
              </a:solidFill>
              <a:latin typeface="Arial Narrow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53617" y="1015568"/>
            <a:ext cx="7587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smtClean="0">
                <a:solidFill>
                  <a:srgbClr val="826E48"/>
                </a:solidFill>
                <a:latin typeface="Arial Narrow" pitchFamily="34" charset="0"/>
              </a:rPr>
              <a:t>Establishment of a regional cooperation synergy, enhancement of response capacities of volunteers from civil protection services, municipalities and NGOs</a:t>
            </a:r>
            <a:r>
              <a:rPr lang="fr-FR" sz="2000" b="1" dirty="0" smtClean="0">
                <a:solidFill>
                  <a:srgbClr val="826E48"/>
                </a:solidFill>
                <a:latin typeface="Arial Narrow" pitchFamily="34" charset="0"/>
              </a:rPr>
              <a:t>.</a:t>
            </a:r>
            <a:endParaRPr lang="fr-FR" sz="2000" b="1" dirty="0">
              <a:solidFill>
                <a:srgbClr val="826E48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41410" y="3789040"/>
            <a:ext cx="18788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</a:rPr>
              <a:t>Local </a:t>
            </a:r>
            <a:r>
              <a:rPr lang="fr-FR" sz="1600" b="1" dirty="0" err="1">
                <a:solidFill>
                  <a:srgbClr val="826E48"/>
                </a:solidFill>
                <a:latin typeface="Arial Narrow" pitchFamily="34" charset="0"/>
              </a:rPr>
              <a:t>fishermen</a:t>
            </a: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</a:rPr>
              <a:t> assistance and the use of </a:t>
            </a:r>
            <a:r>
              <a:rPr lang="fr-FR" sz="1600" b="1" dirty="0" err="1">
                <a:solidFill>
                  <a:srgbClr val="826E48"/>
                </a:solidFill>
                <a:latin typeface="Arial Narrow" pitchFamily="34" charset="0"/>
              </a:rPr>
              <a:t>small</a:t>
            </a: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</a:rPr>
              <a:t> </a:t>
            </a:r>
            <a:r>
              <a:rPr lang="fr-FR" sz="1600" b="1" dirty="0" err="1">
                <a:solidFill>
                  <a:srgbClr val="826E48"/>
                </a:solidFill>
                <a:latin typeface="Arial Narrow" pitchFamily="34" charset="0"/>
              </a:rPr>
              <a:t>vessels</a:t>
            </a: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</a:rPr>
              <a:t> of </a:t>
            </a:r>
            <a:r>
              <a:rPr lang="fr-FR" sz="1600" b="1" dirty="0" err="1" smtClean="0">
                <a:solidFill>
                  <a:srgbClr val="826E48"/>
                </a:solidFill>
                <a:latin typeface="Arial Narrow" pitchFamily="34" charset="0"/>
              </a:rPr>
              <a:t>opportunity</a:t>
            </a:r>
            <a:endParaRPr lang="fr-FR" sz="1600" b="1" dirty="0">
              <a:solidFill>
                <a:srgbClr val="826E48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1400" b="1" dirty="0" smtClean="0">
              <a:solidFill>
                <a:srgbClr val="826E48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>
              <a:solidFill>
                <a:srgbClr val="826E48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1600" b="1" dirty="0" err="1">
                <a:solidFill>
                  <a:srgbClr val="826E48"/>
                </a:solidFill>
                <a:latin typeface="Arial Narrow" pitchFamily="34" charset="0"/>
              </a:rPr>
              <a:t>Waste</a:t>
            </a:r>
            <a:r>
              <a:rPr lang="fr-FR" sz="1600" b="1" dirty="0">
                <a:solidFill>
                  <a:srgbClr val="826E48"/>
                </a:solidFill>
                <a:latin typeface="Arial Narrow" pitchFamily="34" charset="0"/>
              </a:rPr>
              <a:t> management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1048"/>
            <a:ext cx="1488191" cy="11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6675"/>
            <a:ext cx="1488191" cy="11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499350" cy="1143000"/>
          </a:xfrm>
        </p:spPr>
        <p:txBody>
          <a:bodyPr/>
          <a:lstStyle/>
          <a:p>
            <a:r>
              <a:rPr lang="fr-FR" dirty="0" err="1" smtClean="0"/>
              <a:t>Deliverables</a:t>
            </a:r>
            <a:r>
              <a:rPr lang="fr-FR" dirty="0" smtClean="0"/>
              <a:t>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450" y="1052736"/>
            <a:ext cx="3744590" cy="4525963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826E48"/>
                </a:solidFill>
                <a:cs typeface="Calibri" pitchFamily="34" charset="0"/>
              </a:rPr>
              <a:t>Training Material Package: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826E48"/>
                </a:solidFill>
                <a:cs typeface="Calibri" pitchFamily="34" charset="0"/>
              </a:rPr>
              <a:t>PowerPoint Presentations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826E48"/>
                </a:solidFill>
                <a:cs typeface="Calibri" pitchFamily="34" charset="0"/>
              </a:rPr>
              <a:t>Instructor </a:t>
            </a:r>
            <a:r>
              <a:rPr lang="en-GB" sz="2400" b="1" dirty="0" smtClean="0">
                <a:solidFill>
                  <a:srgbClr val="826E48"/>
                </a:solidFill>
                <a:cs typeface="Calibri" pitchFamily="34" charset="0"/>
              </a:rPr>
              <a:t>Manuals</a:t>
            </a:r>
            <a:endParaRPr lang="en-GB" sz="2400" b="1" dirty="0">
              <a:solidFill>
                <a:srgbClr val="826E48"/>
              </a:solidFill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826E48"/>
                </a:solidFill>
                <a:cs typeface="Calibri" pitchFamily="34" charset="0"/>
              </a:rPr>
              <a:t>Manuals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826E48"/>
                </a:solidFill>
                <a:cs typeface="Calibri" pitchFamily="34" charset="0"/>
              </a:rPr>
              <a:t>Posters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826E48"/>
                </a:solidFill>
                <a:cs typeface="Calibri" pitchFamily="34" charset="0"/>
              </a:rPr>
              <a:t>  </a:t>
            </a:r>
          </a:p>
          <a:p>
            <a:pPr marL="0" indent="0">
              <a:buNone/>
              <a:defRPr/>
            </a:pP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123840" cy="234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304256" cy="269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664296" cy="399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-612576" y="-18256"/>
            <a:ext cx="7499350" cy="1143000"/>
          </a:xfrm>
        </p:spPr>
        <p:txBody>
          <a:bodyPr/>
          <a:lstStyle/>
          <a:p>
            <a:r>
              <a:rPr lang="fr-FR" dirty="0" err="1" smtClean="0"/>
              <a:t>Deliverables</a:t>
            </a:r>
            <a:r>
              <a:rPr lang="fr-FR" dirty="0" smtClean="0"/>
              <a:t>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450" y="1196752"/>
            <a:ext cx="7499350" cy="4525963"/>
          </a:xfrm>
        </p:spPr>
        <p:txBody>
          <a:bodyPr/>
          <a:lstStyle/>
          <a:p>
            <a:pPr marL="0" indent="0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en-GB" sz="2000" b="1" dirty="0" smtClean="0">
                <a:solidFill>
                  <a:srgbClr val="826E48"/>
                </a:solidFill>
                <a:cs typeface="Calibri" pitchFamily="34" charset="0"/>
              </a:rPr>
              <a:t>Capacity building:</a:t>
            </a:r>
          </a:p>
          <a:p>
            <a:r>
              <a:rPr lang="en-GB" sz="2000" dirty="0" smtClean="0">
                <a:solidFill>
                  <a:srgbClr val="826E48"/>
                </a:solidFill>
                <a:cs typeface="Calibri" pitchFamily="34" charset="0"/>
              </a:rPr>
              <a:t>2 </a:t>
            </a:r>
            <a:r>
              <a:rPr lang="en-GB" sz="2000" dirty="0">
                <a:solidFill>
                  <a:srgbClr val="826E48"/>
                </a:solidFill>
                <a:cs typeface="Calibri" pitchFamily="34" charset="0"/>
              </a:rPr>
              <a:t>train </a:t>
            </a:r>
            <a:r>
              <a:rPr lang="en-GB" sz="2000" dirty="0" smtClean="0">
                <a:solidFill>
                  <a:srgbClr val="826E48"/>
                </a:solidFill>
                <a:cs typeface="Calibri" pitchFamily="34" charset="0"/>
              </a:rPr>
              <a:t>the trainers courses</a:t>
            </a:r>
            <a:endParaRPr lang="en-GB" sz="16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000" dirty="0" smtClean="0">
                <a:solidFill>
                  <a:srgbClr val="826E48"/>
                </a:solidFill>
                <a:cs typeface="Calibri" pitchFamily="34" charset="0"/>
              </a:rPr>
              <a:t>7 National volunteer training courses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GB" sz="2000" dirty="0" smtClean="0">
              <a:solidFill>
                <a:srgbClr val="826E48"/>
              </a:solidFill>
              <a:cs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GB" sz="2000" b="1" dirty="0">
                <a:solidFill>
                  <a:srgbClr val="826E48"/>
                </a:solidFill>
                <a:cs typeface="Calibri" pitchFamily="34" charset="0"/>
              </a:rPr>
              <a:t>Identification and follow-up</a:t>
            </a:r>
            <a:r>
              <a:rPr lang="en-GB" sz="2000" b="1" dirty="0" smtClean="0">
                <a:solidFill>
                  <a:srgbClr val="826E48"/>
                </a:solidFill>
                <a:cs typeface="Calibri" pitchFamily="34" charset="0"/>
              </a:rPr>
              <a:t> of </a:t>
            </a:r>
            <a:r>
              <a:rPr lang="en-GB" sz="2000" b="1" dirty="0">
                <a:solidFill>
                  <a:srgbClr val="826E48"/>
                </a:solidFill>
                <a:cs typeface="Calibri" pitchFamily="34" charset="0"/>
              </a:rPr>
              <a:t>trained </a:t>
            </a:r>
            <a:r>
              <a:rPr lang="en-GB" sz="2000" b="1" dirty="0" smtClean="0">
                <a:solidFill>
                  <a:srgbClr val="826E48"/>
                </a:solidFill>
                <a:cs typeface="Calibri" pitchFamily="34" charset="0"/>
              </a:rPr>
              <a:t>people:</a:t>
            </a:r>
          </a:p>
          <a:p>
            <a:pPr lvl="0"/>
            <a:r>
              <a:rPr lang="en-GB" sz="2000" b="1" dirty="0" smtClean="0">
                <a:solidFill>
                  <a:srgbClr val="826E48"/>
                </a:solidFill>
                <a:cs typeface="Calibri" pitchFamily="34" charset="0"/>
              </a:rPr>
              <a:t> </a:t>
            </a:r>
            <a:r>
              <a:rPr lang="en-GB" sz="2000" dirty="0">
                <a:solidFill>
                  <a:srgbClr val="826E48"/>
                </a:solidFill>
                <a:cs typeface="Calibri" pitchFamily="34" charset="0"/>
              </a:rPr>
              <a:t>updating </a:t>
            </a:r>
            <a:r>
              <a:rPr lang="en-GB" sz="2000" dirty="0" smtClean="0">
                <a:solidFill>
                  <a:srgbClr val="826E48"/>
                </a:solidFill>
                <a:cs typeface="Calibri" pitchFamily="34" charset="0"/>
              </a:rPr>
              <a:t>the volunteer database</a:t>
            </a:r>
          </a:p>
          <a:p>
            <a:pPr marL="0" lvl="0" indent="0">
              <a:buNone/>
            </a:pPr>
            <a:endParaRPr lang="en-GB" sz="1600" dirty="0"/>
          </a:p>
          <a:p>
            <a:pPr marL="0" indent="0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en-GB" sz="2000" b="1" dirty="0" smtClean="0">
                <a:solidFill>
                  <a:srgbClr val="826E48"/>
                </a:solidFill>
                <a:cs typeface="Calibri" pitchFamily="34" charset="0"/>
              </a:rPr>
              <a:t>Information dissemination: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000" dirty="0" smtClean="0">
                <a:solidFill>
                  <a:srgbClr val="826E48"/>
                </a:solidFill>
                <a:cs typeface="Calibri" pitchFamily="34" charset="0"/>
              </a:rPr>
              <a:t> Website, brochure, movie</a:t>
            </a:r>
          </a:p>
          <a:p>
            <a:pPr>
              <a:buFont typeface="Arial" pitchFamily="34" charset="0"/>
              <a:buChar char="•"/>
              <a:defRPr/>
            </a:pP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93" y="4765549"/>
            <a:ext cx="960319" cy="203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91" y="5114910"/>
            <a:ext cx="1901153" cy="169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5157"/>
            <a:ext cx="2616290" cy="196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12" y="487159"/>
            <a:ext cx="2793840" cy="18552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80112" y="234244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Practical</a:t>
            </a:r>
            <a:r>
              <a:rPr lang="fr-FR" sz="1200" dirty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fr-FR" sz="1200" dirty="0" err="1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exercise</a:t>
            </a:r>
            <a:r>
              <a:rPr lang="fr-FR" sz="1200" dirty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fr-FR" sz="1200" dirty="0" err="1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during</a:t>
            </a:r>
            <a:r>
              <a:rPr lang="fr-FR" sz="1200" dirty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 </a:t>
            </a:r>
            <a:r>
              <a:rPr lang="fr-FR" sz="1200" dirty="0" err="1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Posow</a:t>
            </a:r>
            <a:r>
              <a:rPr lang="fr-FR" sz="1200" dirty="0">
                <a:solidFill>
                  <a:srgbClr val="826E48"/>
                </a:solidFill>
                <a:latin typeface="Arial Narrow" pitchFamily="34" charset="0"/>
                <a:cs typeface="Calibri" pitchFamily="34" charset="0"/>
              </a:rPr>
              <a:t> 1 training course</a:t>
            </a:r>
          </a:p>
        </p:txBody>
      </p:sp>
    </p:spTree>
    <p:extLst>
      <p:ext uri="{BB962C8B-B14F-4D97-AF65-F5344CB8AC3E}">
        <p14:creationId xmlns:p14="http://schemas.microsoft.com/office/powerpoint/2010/main" val="716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-99392"/>
            <a:ext cx="7499350" cy="1143000"/>
          </a:xfrm>
        </p:spPr>
        <p:txBody>
          <a:bodyPr/>
          <a:lstStyle/>
          <a:p>
            <a:r>
              <a:rPr lang="en-GB" dirty="0" smtClean="0"/>
              <a:t>Training 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536505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826E48"/>
                </a:solidFill>
                <a:cs typeface="Calibri" pitchFamily="34" charset="0"/>
              </a:rPr>
              <a:t>Training the trainers courses:</a:t>
            </a:r>
            <a:endParaRPr lang="en-GB" sz="3600" b="1" dirty="0" smtClean="0"/>
          </a:p>
          <a:p>
            <a:r>
              <a:rPr lang="en-GB" sz="2800" dirty="0" smtClean="0"/>
              <a:t>Local authorities</a:t>
            </a:r>
          </a:p>
          <a:p>
            <a:r>
              <a:rPr lang="en-GB" sz="2800" dirty="0" smtClean="0"/>
              <a:t>Local representative of Civil Protection</a:t>
            </a:r>
          </a:p>
          <a:p>
            <a:r>
              <a:rPr lang="en-GB" sz="2800" dirty="0" smtClean="0"/>
              <a:t>Local NGOs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463B26"/>
                </a:solidFill>
              </a:rPr>
              <a:t>…to become local instructors</a:t>
            </a:r>
          </a:p>
          <a:p>
            <a:pPr marL="0" lvl="1" indent="0">
              <a:buNone/>
            </a:pPr>
            <a:r>
              <a:rPr lang="en-GB" sz="3600" b="1" dirty="0" smtClean="0">
                <a:solidFill>
                  <a:srgbClr val="826E48"/>
                </a:solidFill>
                <a:cs typeface="Calibri" pitchFamily="34" charset="0"/>
              </a:rPr>
              <a:t>National </a:t>
            </a:r>
            <a:r>
              <a:rPr lang="en-GB" sz="3600" b="1" dirty="0">
                <a:solidFill>
                  <a:srgbClr val="826E48"/>
                </a:solidFill>
                <a:cs typeface="Calibri" pitchFamily="34" charset="0"/>
              </a:rPr>
              <a:t>volunteer </a:t>
            </a:r>
            <a:r>
              <a:rPr lang="en-GB" sz="3600" b="1" dirty="0" smtClean="0">
                <a:solidFill>
                  <a:srgbClr val="826E48"/>
                </a:solidFill>
                <a:cs typeface="Calibri" pitchFamily="34" charset="0"/>
              </a:rPr>
              <a:t>training courses</a:t>
            </a:r>
          </a:p>
          <a:p>
            <a:pPr marL="0" lvl="1" indent="0">
              <a:buNone/>
            </a:pPr>
            <a:r>
              <a:rPr lang="en-GB" sz="3600" dirty="0" smtClean="0">
                <a:solidFill>
                  <a:srgbClr val="463B26"/>
                </a:solidFill>
              </a:rPr>
              <a:t>…to </a:t>
            </a:r>
            <a:r>
              <a:rPr lang="en-GB" sz="3600" dirty="0">
                <a:solidFill>
                  <a:srgbClr val="463B26"/>
                </a:solidFill>
              </a:rPr>
              <a:t>establish a pool of volunteers</a:t>
            </a:r>
            <a:endParaRPr lang="en-US" sz="3600" dirty="0">
              <a:solidFill>
                <a:srgbClr val="463B2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93" y="2132856"/>
            <a:ext cx="28203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-99392"/>
            <a:ext cx="7499350" cy="1143000"/>
          </a:xfrm>
        </p:spPr>
        <p:txBody>
          <a:bodyPr/>
          <a:lstStyle/>
          <a:p>
            <a:r>
              <a:rPr lang="fr-FR" b="1" dirty="0" smtClean="0"/>
              <a:t>Key dates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0" y="1404667"/>
            <a:ext cx="8335619" cy="41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Follow-up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Periodic refreshment courses </a:t>
            </a:r>
            <a:endParaRPr lang="fr-FR" dirty="0" smtClean="0">
              <a:solidFill>
                <a:schemeClr val="accent2"/>
              </a:solidFill>
            </a:endParaRPr>
          </a:p>
          <a:p>
            <a:pPr>
              <a:spcBef>
                <a:spcPts val="3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Volunteers Database </a:t>
            </a:r>
            <a:endParaRPr lang="fr-FR" dirty="0" smtClean="0">
              <a:solidFill>
                <a:schemeClr val="accent2"/>
              </a:solidFill>
            </a:endParaRPr>
          </a:p>
          <a:p>
            <a:pPr>
              <a:spcBef>
                <a:spcPts val="3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Continuous availability of material</a:t>
            </a:r>
          </a:p>
          <a:p>
            <a:pPr>
              <a:spcBef>
                <a:spcPts val="3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Extension of the project to other countries or other topics </a:t>
            </a:r>
            <a:endParaRPr lang="fr-FR" dirty="0" smtClean="0">
              <a:solidFill>
                <a:schemeClr val="accent2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062038"/>
            <a:ext cx="755650" cy="5813425"/>
          </a:xfrm>
          <a:prstGeom prst="rect">
            <a:avLst/>
          </a:prstGeom>
          <a:solidFill>
            <a:schemeClr val="accent2"/>
          </a:solidFill>
          <a:ln>
            <a:solidFill>
              <a:srgbClr val="826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ssessment">
  <a:themeElements>
    <a:clrScheme name="posow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82C4"/>
      </a:accent1>
      <a:accent2>
        <a:srgbClr val="826E48"/>
      </a:accent2>
      <a:accent3>
        <a:srgbClr val="BDCA1E"/>
      </a:accent3>
      <a:accent4>
        <a:srgbClr val="FFDA0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usimpl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82C4"/>
      </a:accent1>
      <a:accent2>
        <a:srgbClr val="826E48"/>
      </a:accent2>
      <a:accent3>
        <a:srgbClr val="BDCA1E"/>
      </a:accent3>
      <a:accent4>
        <a:srgbClr val="FFDA0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template_assessment</Template>
  <TotalTime>1131</TotalTime>
  <Words>308</Words>
  <Application>Microsoft Office PowerPoint</Application>
  <PresentationFormat>Affichage à l'écran (4:3)</PresentationFormat>
  <Paragraphs>75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template_assessment</vt:lpstr>
      <vt:lpstr>bleusimple</vt:lpstr>
      <vt:lpstr>Présentation PowerPoint</vt:lpstr>
      <vt:lpstr>Key points</vt:lpstr>
      <vt:lpstr>Présentation PowerPoint</vt:lpstr>
      <vt:lpstr>Présentation PowerPoint</vt:lpstr>
      <vt:lpstr>Deliverables (1/2)</vt:lpstr>
      <vt:lpstr>Deliverables (2/2)</vt:lpstr>
      <vt:lpstr>Training target audience</vt:lpstr>
      <vt:lpstr>Key dates</vt:lpstr>
      <vt:lpstr>Follow-up</vt:lpstr>
      <vt:lpstr>Présentation PowerPoint</vt:lpstr>
    </vt:vector>
  </TitlesOfParts>
  <Company>CEDRE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 TYGREAT, Cedre CEDRE, 02 98 33 67 41</dc:creator>
  <cp:lastModifiedBy>Arnaud GUENA, Cedre CEDRE, 02 98 33 67 48</cp:lastModifiedBy>
  <cp:revision>105</cp:revision>
  <dcterms:created xsi:type="dcterms:W3CDTF">2012-07-05T16:00:10Z</dcterms:created>
  <dcterms:modified xsi:type="dcterms:W3CDTF">2015-01-12T08:47:28Z</dcterms:modified>
</cp:coreProperties>
</file>